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8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4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596A3-B716-4472-B521-A8D694CD5270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71B657-8286-4F0E-87B9-FEA7E8598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16D93-01E2-408B-B68D-3A0741B0D3F6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D649-FA59-420C-B852-C2F072CCC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6D4D4-AC7E-4015-9C15-7F79A2E3ADA8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0D3A-BBD1-419B-A4D2-0B969003C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A31B-3A5D-45F1-8E76-F66FBD9E0651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7749C-1564-411C-B12C-417CFAF34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4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799C-D3FD-4C2C-A4F8-0234771CCE68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B9FB1-ECD1-4A48-AEA7-9B1142876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8F2DD-A1CF-4447-931B-8EAA801DE506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4174-EE07-4D8D-BD74-8AEBC5E44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2B8BA-D135-4E2A-BA96-2FBC8D1DF37D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6A5B8-F17F-459C-AFA6-00616899E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4FE5-D5C4-487D-8C66-A09170B32A5E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886A-9E65-42F2-9585-17B94888C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120BC-E4CB-4EC2-8C8A-C6D9780BE1E6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79AD-DD57-42FB-A9EA-5F186A6BF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7E086-C027-476F-9E26-A6BACC0AAE03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67F69-3C5A-49DA-8C67-18F829B8D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4507A-2914-4111-AC51-50EA687E68F3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CCEA-F19C-48F1-BF0B-8EEE226F6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DF26C1-1E70-4885-8790-1EC76577DC8E}" type="datetimeFigureOut">
              <a:rPr lang="ru-RU"/>
              <a:pPr>
                <a:defRPr/>
              </a:pPr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5D1429D-44A9-4107-ADB1-71ACF5BDA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8" r:id="rId2"/>
    <p:sldLayoutId id="2147483726" r:id="rId3"/>
    <p:sldLayoutId id="2147483719" r:id="rId4"/>
    <p:sldLayoutId id="2147483720" r:id="rId5"/>
    <p:sldLayoutId id="2147483721" r:id="rId6"/>
    <p:sldLayoutId id="2147483722" r:id="rId7"/>
    <p:sldLayoutId id="2147483727" r:id="rId8"/>
    <p:sldLayoutId id="2147483728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ryazone.com/uploads/posts/1194243810_1163161158_42pozitivchik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88" y="3286125"/>
            <a:ext cx="3429000" cy="330041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В чем причины детского непослушания или ошибочные цели</a:t>
            </a:r>
          </a:p>
          <a:p>
            <a:endParaRPr lang="ru-RU" sz="1200" b="1" dirty="0" smtClean="0">
              <a:solidFill>
                <a:schemeClr val="accent2"/>
              </a:solidFill>
            </a:endParaRPr>
          </a:p>
          <a:p>
            <a:pPr algn="r">
              <a:spcBef>
                <a:spcPct val="0"/>
              </a:spcBef>
            </a:pPr>
            <a:r>
              <a:rPr lang="ru-RU" sz="1400" dirty="0" smtClean="0"/>
              <a:t>Презентацию подготовила</a:t>
            </a:r>
          </a:p>
          <a:p>
            <a:pPr algn="r">
              <a:spcBef>
                <a:spcPct val="0"/>
              </a:spcBef>
            </a:pPr>
            <a:r>
              <a:rPr lang="ru-RU" sz="1400" dirty="0" smtClean="0"/>
              <a:t>педагог-психолог </a:t>
            </a:r>
          </a:p>
          <a:p>
            <a:pPr algn="r">
              <a:spcBef>
                <a:spcPct val="0"/>
              </a:spcBef>
            </a:pPr>
            <a:r>
              <a:rPr lang="ru-RU" sz="1400" dirty="0" smtClean="0"/>
              <a:t>Шишкина С.С.</a:t>
            </a:r>
            <a:endParaRPr lang="ru-RU" sz="1400" dirty="0" smtClean="0"/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457200" y="214313"/>
            <a:ext cx="8229600" cy="2762250"/>
          </a:xfrm>
        </p:spPr>
        <p:txBody>
          <a:bodyPr/>
          <a:lstStyle/>
          <a:p>
            <a:pPr eaLnBrk="1" hangingPunct="1"/>
            <a:r>
              <a:rPr lang="ru-RU" sz="8000" smtClean="0">
                <a:solidFill>
                  <a:schemeClr val="tx1"/>
                </a:solidFill>
                <a:latin typeface="Comic Sans MS" pitchFamily="66" charset="0"/>
                <a:cs typeface="Times New Roman" pitchFamily="18" charset="0"/>
              </a:rPr>
              <a:t>Детское непослушание </a:t>
            </a:r>
          </a:p>
        </p:txBody>
      </p:sp>
      <p:pic>
        <p:nvPicPr>
          <p:cNvPr id="6148" name="Picture 27" descr="http://cryazone.com/uploads/posts/thumbs/1194243810_1163161158_42pozitivchik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143250"/>
            <a:ext cx="4643437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6737" cy="987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1"/>
                </a:solidFill>
              </a:rPr>
              <a:t>ПСИХОЛОГАМИ ВЫДЕЛЕНЫ ЧЕТЫРЕ ОСНОВНЫХ МОТИВА БЫТЬ НЕПОСЛУШНЫМ: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171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214688" y="1600200"/>
            <a:ext cx="5472112" cy="4495800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u="sng" dirty="0" smtClean="0"/>
              <a:t>Недостаток внимания</a:t>
            </a:r>
            <a:r>
              <a:rPr lang="ru-RU" dirty="0" smtClean="0"/>
              <a:t>. Ребенок не получает того количества внимания, в котором нуждается. Родителям часто не хватает времени и сил, чтобы поиграть, поговорить, позаниматься с ребенком, но для того чтобы поругать или наказать, они всегда его найдут (говорят – это же и есть «воспитание»)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u="sng" dirty="0" smtClean="0"/>
              <a:t>Борьба за самоутверждение</a:t>
            </a:r>
            <a:r>
              <a:rPr lang="ru-RU" dirty="0" smtClean="0"/>
              <a:t>. Непослушанием ребенок проявляет свою самостоятельность, свой выбор, протестует против чрезмерной родительской опеки. Это происходит в том случае, когда родители пытаются предупредить каждый шаг ребенка.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u="sng" dirty="0" smtClean="0"/>
              <a:t>Желание отомстить</a:t>
            </a:r>
            <a:r>
              <a:rPr lang="ru-RU" dirty="0" smtClean="0"/>
              <a:t>. Когда мы что-то пообещали и не выполнили, несправедливо наказали, даже не выслушав его объяснения. И ребенок начинает действовать по принципу «Вы мне сделали плохо, и я вам».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u="sng" dirty="0" smtClean="0"/>
              <a:t>Потеря веры в собственный успех</a:t>
            </a:r>
            <a:r>
              <a:rPr lang="ru-RU" dirty="0" smtClean="0"/>
              <a:t>. Это если взрослые слишком часто повторяют ребенку, что он </a:t>
            </a:r>
            <a:r>
              <a:rPr lang="ru-RU" dirty="0" err="1" smtClean="0"/>
              <a:t>тупица</a:t>
            </a:r>
            <a:r>
              <a:rPr lang="ru-RU" dirty="0" smtClean="0"/>
              <a:t>, криворукий и что он вообще в жизни ничего не добьется, ему ничего другого не остается, как только подтверждать своим поведением.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Самое важное – понять, что ребенок делает что-то «не так» не «вам назло». Задача взрослого – разобраться, были ли веские причины у поступка.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7173" name="Содержимое 4" descr="Детская психология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571625"/>
            <a:ext cx="2209800" cy="2286000"/>
          </a:xfrm>
        </p:spPr>
      </p:pic>
      <p:pic>
        <p:nvPicPr>
          <p:cNvPr id="7174" name="Рисунок 6" descr="Детская психолог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4000500"/>
            <a:ext cx="2000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ЧЕТЫРЕ ЦВЕТОВЫХ ЗОН ПОВЕДЕНИЯ РЕБЕНКА: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195" name="Содержимое 5" descr="http://moikompas.ru/img/compas/2008-11-15/crazy_baby/81277249.jp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1500188"/>
            <a:ext cx="2770187" cy="4572000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3357563" y="1447800"/>
            <a:ext cx="5572125" cy="52673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B050"/>
                </a:solidFill>
              </a:rPr>
              <a:t>Зеленая зона </a:t>
            </a:r>
            <a:r>
              <a:rPr lang="ru-RU" dirty="0" smtClean="0"/>
              <a:t>– то, что разрешается ребенку по его собственному усмотрению или желанию.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Желтая зона </a:t>
            </a:r>
            <a:r>
              <a:rPr lang="ru-RU" dirty="0" smtClean="0"/>
              <a:t>– действия, в которых ребенку предоставляется относительная свобода.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1"/>
                </a:solidFill>
              </a:rPr>
              <a:t>Оранжевая зона </a:t>
            </a:r>
            <a:r>
              <a:rPr lang="ru-RU" dirty="0" smtClean="0"/>
              <a:t>– ребенка, которые, в общем, нами не приветствуются, но в виду особых обстоятельств сейчас допускаются.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2"/>
                </a:solidFill>
              </a:rPr>
              <a:t>Красная зона </a:t>
            </a:r>
            <a:r>
              <a:rPr lang="ru-RU" dirty="0" smtClean="0"/>
              <a:t>– действия, не приемлемые ни при каких обстоятельствах.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71500" y="1428750"/>
            <a:ext cx="7923213" cy="1071563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smtClean="0">
                <a:solidFill>
                  <a:schemeClr val="tx1"/>
                </a:solidFill>
              </a:rPr>
              <a:t>Если Вы хотите сначала сами попробовать справиться с проблемой, то Вам следует:</a:t>
            </a:r>
            <a:br>
              <a:rPr lang="ru-RU" sz="3600" b="1" smtClean="0">
                <a:solidFill>
                  <a:schemeClr val="tx1"/>
                </a:solidFill>
              </a:rPr>
            </a:br>
            <a:endParaRPr lang="ru-RU" sz="3600" b="1" smtClean="0">
              <a:solidFill>
                <a:schemeClr val="tx1"/>
              </a:solidFill>
            </a:endParaRP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722313" y="2571750"/>
            <a:ext cx="7772400" cy="4143375"/>
          </a:xfrm>
        </p:spPr>
        <p:txBody>
          <a:bodyPr/>
          <a:lstStyle/>
          <a:p>
            <a:pPr eaLnBrk="1" hangingPunct="1"/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1. 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Запастись терпением, хорошо отдохнуть и выспаться, купить литературу по интересующей проблеме.</a:t>
            </a:r>
          </a:p>
          <a:p>
            <a:pPr eaLnBrk="1" hangingPunct="1"/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2.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 и ваш супруг или супруга готовы вместе обсудить поведение непослушного и любимого ребенка. Если слово «любимого» вызвало бурю негативных эмоций, вернитесь к Шагу 1. Возможно, надо будет пополнить Вашу домашнюю библиотеку.</a:t>
            </a:r>
          </a:p>
          <a:p>
            <a:pPr eaLnBrk="1" hangingPunct="1"/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3.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Попробуйте посмотреть на ситуацию глазами ребенка. Восприятие мира у детей отличается от восприятия взрослых, даже незначительные изменения в семье или конфликтные ситуации могут восприниматься ими как сверхзначимые. Возможности логического мышления еще ограничены возрастом и окрашены особенностями возрастного психологического созревания. Вам не следует идти на поводу и во всем уступать, границы и законы внутрисемейного общения будут базой социальной адаптации и успешности ребенка. Может, Вы увидите в непослушном чаде себя в этом возрасте и вспомните, как вашим родителям удавалось справляться в этих ситуациях. Хочется ли Вам повторить опыт ваших родителей?</a:t>
            </a:r>
          </a:p>
          <a:p>
            <a:pPr eaLnBrk="1" hangingPunct="1"/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4. 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ищите виновных. Если Вам удастся помочь ребенку в конструктивном взаимодействии с внешним миром, и Вы найдете возможность диалога, а не войны в семье – то Вы уже на верном пути. Но, если Вам покажется, что весь мир несправедлив именно по отношению к Вашему чаду, или Ваш ребенок или другой член семьи виновны в происходящем – это решение, к сожалению, Вам ничем не поможет в воспитании непослушного ребенка.</a:t>
            </a:r>
          </a:p>
          <a:p>
            <a:pPr eaLnBrk="1" hangingPunct="1"/>
            <a:endParaRPr lang="ru-RU" sz="1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286625" cy="2028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1"/>
                </a:solidFill>
              </a:rPr>
              <a:t>10 правил как научить ребёнка слушаться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63" y="2714625"/>
            <a:ext cx="7994650" cy="3857625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chemeClr val="tx1"/>
                </a:solidFill>
              </a:rPr>
              <a:t>1. Не отменяйте требования и распоряжения без крайней необходимости.</a:t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2. Просьбы и распоряжения должны быть сформулированы ясно и четко. </a:t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3. Приучайте детей сразу же выполнять порученное задание и слушаться с первого слова.</a:t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4. В присутствии детей у родителей не должно быть разногласий, если же произошла ссора, то восстановить мир и согласие необходимо также в присутствии детей.</a:t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5. Не оставляйте без наказания непослушание, усиливая наказание при повторном непослушании.</a:t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6. Не изменяйте требований, разрешая сегодня то, что было запрещено вчера.</a:t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7. Не командуйте постоянно детьми и не давайте им слишком частых приказаний.</a:t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8. Давайте ребенку посильные задания (слишком легкие также плохи, как и слишком сложные).</a:t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9. Не позволять детям фамильярного к себе отношения (любовь, ласка и нежность должны сочетаться с уважением и почтением).</a:t>
            </a:r>
            <a:br>
              <a:rPr lang="ru-RU" u="sng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chemeClr val="tx1"/>
                </a:solidFill>
              </a:rPr>
              <a:t>10. Сами давайте положительный пример.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</TotalTime>
  <Words>542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Детское непослушание </vt:lpstr>
      <vt:lpstr>ПСИХОЛОГАМИ ВЫДЕЛЕНЫ ЧЕТЫРЕ ОСНОВНЫХ МОТИВА БЫТЬ НЕПОСЛУШНЫМ:</vt:lpstr>
      <vt:lpstr>ЧЕТЫРЕ ЦВЕТОВЫХ ЗОН ПОВЕДЕНИЯ РЕБЕНКА:</vt:lpstr>
      <vt:lpstr>      Если Вы хотите сначала сами попробовать справиться с проблемой, то Вам следует: </vt:lpstr>
      <vt:lpstr>10 правил как научить ребёнка слушаться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непослушание</dc:title>
  <dc:creator>Admin</dc:creator>
  <cp:lastModifiedBy>Светлана</cp:lastModifiedBy>
  <cp:revision>16</cp:revision>
  <dcterms:created xsi:type="dcterms:W3CDTF">2010-01-27T08:01:37Z</dcterms:created>
  <dcterms:modified xsi:type="dcterms:W3CDTF">2022-01-26T14:01:26Z</dcterms:modified>
</cp:coreProperties>
</file>